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2" r:id="rId13"/>
    <p:sldId id="270" r:id="rId14"/>
    <p:sldId id="264" r:id="rId15"/>
    <p:sldId id="265" r:id="rId16"/>
    <p:sldId id="266" r:id="rId17"/>
    <p:sldId id="271" r:id="rId18"/>
  </p:sldIdLst>
  <p:sldSz cx="18288000" cy="10287000"/>
  <p:notesSz cx="6858000" cy="9144000"/>
  <p:embeddedFontLst>
    <p:embeddedFont>
      <p:font typeface="Archivo Black" panose="020B0604020202020204" charset="-18"/>
      <p:regular r:id="rId20"/>
    </p:embeddedFont>
    <p:embeddedFont>
      <p:font typeface="Open Sans Bold" panose="020B0604020202020204" charset="0"/>
      <p:regular r:id="rId21"/>
    </p:embeddedFont>
    <p:embeddedFont>
      <p:font typeface="Raleway" pitchFamily="2" charset="-18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977" autoAdjust="0"/>
  </p:normalViewPr>
  <p:slideViewPr>
    <p:cSldViewPr>
      <p:cViewPr>
        <p:scale>
          <a:sx n="50" d="100"/>
          <a:sy n="50" d="100"/>
        </p:scale>
        <p:origin x="94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6EDB-CA28-486B-AC81-214A79DB5E8D}" type="datetimeFigureOut">
              <a:rPr lang="sk-SK" smtClean="0"/>
              <a:t>1. 4. 2026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F44D8-0095-4D26-AD8D-FB76154F3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92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Dalej </a:t>
            </a:r>
            <a:r>
              <a:rPr lang="en-US" dirty="0" err="1"/>
              <a:t>si</a:t>
            </a:r>
            <a:r>
              <a:rPr lang="sk-SK" dirty="0"/>
              <a:t> predstav</a:t>
            </a:r>
            <a:r>
              <a:rPr lang="en-US" dirty="0" err="1"/>
              <a:t>ime</a:t>
            </a:r>
            <a:r>
              <a:rPr lang="sk-SK" dirty="0"/>
              <a:t> </a:t>
            </a:r>
            <a:r>
              <a:rPr lang="sk-SK" dirty="0" err="1"/>
              <a:t>wireframové</a:t>
            </a:r>
            <a:r>
              <a:rPr lang="sk-SK" dirty="0"/>
              <a:t> scenáre použitia systému. Ukazujú, ako vyzerá tok používateľa pri typických úlohách v aplikácii</a:t>
            </a:r>
            <a:r>
              <a:rPr lang="en-US" dirty="0"/>
              <a:t> </a:t>
            </a:r>
            <a:r>
              <a:rPr lang="sk-SK" dirty="0"/>
              <a:t>od vytvorenia pracovníka, cez odoslanie podkladov, až po ich schválenie firmou.</a:t>
            </a:r>
            <a:br>
              <a:rPr lang="en-US" dirty="0"/>
            </a:br>
            <a:br>
              <a:rPr lang="en-US" dirty="0"/>
            </a:br>
            <a:r>
              <a:rPr lang="sk-SK" dirty="0"/>
              <a:t>Prvý </a:t>
            </a:r>
            <a:r>
              <a:rPr lang="en-US" dirty="0"/>
              <a:t>use case</a:t>
            </a:r>
            <a:r>
              <a:rPr lang="sk-SK" dirty="0"/>
              <a:t> ukazuje vytvorenie pracovníka v systéme. Administrátor alebo manažér otvorí správu pracovníkov, vytvorí nový profil a vyplní základné údaje.</a:t>
            </a:r>
          </a:p>
          <a:p>
            <a:r>
              <a:rPr lang="sk-SK" dirty="0"/>
              <a:t>Po uložení je možné pracovníka ďalej priradiť na konkrétny </a:t>
            </a:r>
            <a:r>
              <a:rPr lang="sk-SK" dirty="0" err="1"/>
              <a:t>project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en-US" dirty="0"/>
              <a:t>t</a:t>
            </a:r>
            <a:r>
              <a:rPr lang="sk-SK" dirty="0" err="1"/>
              <a:t>ým</a:t>
            </a:r>
            <a:r>
              <a:rPr lang="sk-SK" dirty="0"/>
              <a:t> sa stáva súčasťou hlavného pracovného procesu v aplikácii.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F44D8-0095-4D26-AD8D-FB76154F358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47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Druhy</a:t>
            </a:r>
            <a:r>
              <a:rPr lang="en-US" dirty="0"/>
              <a:t> use case</a:t>
            </a:r>
            <a:r>
              <a:rPr lang="sk-SK" dirty="0"/>
              <a:t> reprezentuje </a:t>
            </a:r>
            <a:r>
              <a:rPr lang="sk-SK" dirty="0" err="1"/>
              <a:t>pracovnícku</a:t>
            </a:r>
            <a:r>
              <a:rPr lang="sk-SK" dirty="0"/>
              <a:t> časť systému. </a:t>
            </a:r>
            <a:r>
              <a:rPr lang="sk-SK" dirty="0" err="1"/>
              <a:t>Worker</a:t>
            </a:r>
            <a:r>
              <a:rPr lang="sk-SK" dirty="0"/>
              <a:t> otvorí svoj pracovný priestor, zadá odpracované hodiny a doplní údaje potrebné na vytvorenie faktúry.</a:t>
            </a:r>
          </a:p>
          <a:p>
            <a:r>
              <a:rPr lang="sk-SK" dirty="0"/>
              <a:t>Systém následne zaeviduje výkaz a pripraví podklady pre ďalšie spracovanie. Cieľom je, aby bol tento proces pre pracovníka čo najjednoduchší a najrýchlejší.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F44D8-0095-4D26-AD8D-FB76154F358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420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Posledný </a:t>
            </a:r>
            <a:r>
              <a:rPr lang="en-US" dirty="0"/>
              <a:t>use case</a:t>
            </a:r>
            <a:r>
              <a:rPr lang="sk-SK" dirty="0"/>
              <a:t> ukazuje spracovanie podkladov na strane firmy. Manažér alebo administrátor skontroluje doručené dokumenty, otvorí detail faktúry alebo výkazu a rozhodne o schválení alebo zamietnutí.</a:t>
            </a:r>
          </a:p>
          <a:p>
            <a:r>
              <a:rPr lang="sk-SK" dirty="0"/>
              <a:t>Výsledkom je zmena stavu v systéme a spätná informácia pre pracovníka. Tým sa uzatvára hlavný </a:t>
            </a:r>
            <a:r>
              <a:rPr lang="sk-SK" dirty="0" err="1"/>
              <a:t>workflow</a:t>
            </a:r>
            <a:r>
              <a:rPr lang="sk-SK" dirty="0"/>
              <a:t> medzi pracovníkom a firmou.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F44D8-0095-4D26-AD8D-FB76154F358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61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64877" y="932514"/>
            <a:ext cx="14512618" cy="9669032"/>
          </a:xfrm>
          <a:custGeom>
            <a:avLst/>
            <a:gdLst/>
            <a:ahLst/>
            <a:cxnLst/>
            <a:rect l="l" t="t" r="r" b="b"/>
            <a:pathLst>
              <a:path w="14512618" h="9669032">
                <a:moveTo>
                  <a:pt x="0" y="0"/>
                </a:moveTo>
                <a:lnTo>
                  <a:pt x="14512617" y="0"/>
                </a:lnTo>
                <a:lnTo>
                  <a:pt x="14512617" y="9669031"/>
                </a:lnTo>
                <a:lnTo>
                  <a:pt x="0" y="966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547461" y="4672371"/>
            <a:ext cx="10964333" cy="109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21"/>
              </a:lnSpc>
            </a:pPr>
            <a:r>
              <a:rPr lang="en-US" sz="8221" spc="526">
                <a:solidFill>
                  <a:srgbClr val="FFDA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WORKBRIDGE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26F75-5BF3-960D-6A3E-C8269FD25CFE}"/>
              </a:ext>
            </a:extLst>
          </p:cNvPr>
          <p:cNvSpPr/>
          <p:nvPr/>
        </p:nvSpPr>
        <p:spPr>
          <a:xfrm>
            <a:off x="0" y="327439"/>
            <a:ext cx="12395076" cy="5949636"/>
          </a:xfrm>
          <a:custGeom>
            <a:avLst/>
            <a:gdLst/>
            <a:ahLst/>
            <a:cxnLst/>
            <a:rect l="l" t="t" r="r" b="b"/>
            <a:pathLst>
              <a:path w="12395076" h="5949636">
                <a:moveTo>
                  <a:pt x="0" y="0"/>
                </a:moveTo>
                <a:lnTo>
                  <a:pt x="12395076" y="0"/>
                </a:lnTo>
                <a:lnTo>
                  <a:pt x="12395076" y="5949637"/>
                </a:lnTo>
                <a:lnTo>
                  <a:pt x="0" y="59496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88181E9-05D2-145F-B5E5-26A0476CA6C2}"/>
              </a:ext>
            </a:extLst>
          </p:cNvPr>
          <p:cNvSpPr/>
          <p:nvPr/>
        </p:nvSpPr>
        <p:spPr>
          <a:xfrm>
            <a:off x="12395076" y="4046436"/>
            <a:ext cx="5892924" cy="6240564"/>
          </a:xfrm>
          <a:custGeom>
            <a:avLst/>
            <a:gdLst/>
            <a:ahLst/>
            <a:cxnLst/>
            <a:rect l="l" t="t" r="r" b="b"/>
            <a:pathLst>
              <a:path w="5892924" h="6240564">
                <a:moveTo>
                  <a:pt x="0" y="0"/>
                </a:moveTo>
                <a:lnTo>
                  <a:pt x="5892924" y="0"/>
                </a:lnTo>
                <a:lnTo>
                  <a:pt x="5892924" y="6240564"/>
                </a:lnTo>
                <a:lnTo>
                  <a:pt x="0" y="6240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A84BD97-64C5-4E27-B45A-8AE2B6C36312}"/>
              </a:ext>
            </a:extLst>
          </p:cNvPr>
          <p:cNvGrpSpPr/>
          <p:nvPr/>
        </p:nvGrpSpPr>
        <p:grpSpPr>
          <a:xfrm>
            <a:off x="12514072" y="1409700"/>
            <a:ext cx="5654932" cy="1235090"/>
            <a:chOff x="0" y="0"/>
            <a:chExt cx="7539909" cy="1646786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4F35844-0663-442D-F5BB-3F972D282391}"/>
                </a:ext>
              </a:extLst>
            </p:cNvPr>
            <p:cNvSpPr txBox="1"/>
            <p:nvPr/>
          </p:nvSpPr>
          <p:spPr>
            <a:xfrm>
              <a:off x="0" y="-76200"/>
              <a:ext cx="7539909" cy="84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67"/>
                </a:lnSpc>
                <a:spcBef>
                  <a:spcPct val="0"/>
                </a:spcBef>
              </a:pPr>
              <a:r>
                <a:rPr lang="en-US" sz="3833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Company Service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FA6773F-4F5C-4E05-F08F-D94FE8C9FF3D}"/>
                </a:ext>
              </a:extLst>
            </p:cNvPr>
            <p:cNvSpPr txBox="1"/>
            <p:nvPr/>
          </p:nvSpPr>
          <p:spPr>
            <a:xfrm>
              <a:off x="0" y="799241"/>
              <a:ext cx="7539909" cy="84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67"/>
                </a:lnSpc>
                <a:spcBef>
                  <a:spcPct val="0"/>
                </a:spcBef>
              </a:pPr>
              <a:r>
                <a:rPr lang="en-US" sz="3833" b="1" dirty="0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BCE18EAB-7DDF-1B45-D159-665EE2970275}"/>
              </a:ext>
            </a:extLst>
          </p:cNvPr>
          <p:cNvGrpSpPr/>
          <p:nvPr/>
        </p:nvGrpSpPr>
        <p:grpSpPr>
          <a:xfrm>
            <a:off x="3051102" y="7558903"/>
            <a:ext cx="6292873" cy="1374422"/>
            <a:chOff x="0" y="0"/>
            <a:chExt cx="8390498" cy="183256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652734D-59BF-5477-FF6E-3019796F0301}"/>
                </a:ext>
              </a:extLst>
            </p:cNvPr>
            <p:cNvSpPr txBox="1"/>
            <p:nvPr/>
          </p:nvSpPr>
          <p:spPr>
            <a:xfrm>
              <a:off x="0" y="-76200"/>
              <a:ext cx="8390498" cy="93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266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Project Service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48EC4FD-360B-F9E3-FE8B-A012C2E8FA91}"/>
                </a:ext>
              </a:extLst>
            </p:cNvPr>
            <p:cNvSpPr txBox="1"/>
            <p:nvPr/>
          </p:nvSpPr>
          <p:spPr>
            <a:xfrm>
              <a:off x="0" y="898001"/>
              <a:ext cx="8390498" cy="93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266" b="1" dirty="0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0BD646B8-4218-4293-D003-DDAC3571EB46}"/>
              </a:ext>
            </a:extLst>
          </p:cNvPr>
          <p:cNvSpPr/>
          <p:nvPr/>
        </p:nvSpPr>
        <p:spPr>
          <a:xfrm>
            <a:off x="988344" y="415877"/>
            <a:ext cx="4639807" cy="7188713"/>
          </a:xfrm>
          <a:custGeom>
            <a:avLst/>
            <a:gdLst/>
            <a:ahLst/>
            <a:cxnLst/>
            <a:rect l="l" t="t" r="r" b="b"/>
            <a:pathLst>
              <a:path w="4639807" h="7188713">
                <a:moveTo>
                  <a:pt x="0" y="0"/>
                </a:moveTo>
                <a:lnTo>
                  <a:pt x="4639807" y="0"/>
                </a:lnTo>
                <a:lnTo>
                  <a:pt x="4639807" y="7188713"/>
                </a:lnTo>
                <a:lnTo>
                  <a:pt x="0" y="7188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9137F40-85CD-52FA-2FB2-FA80E87EFBAD}"/>
              </a:ext>
            </a:extLst>
          </p:cNvPr>
          <p:cNvSpPr/>
          <p:nvPr/>
        </p:nvSpPr>
        <p:spPr>
          <a:xfrm>
            <a:off x="6423903" y="419143"/>
            <a:ext cx="4945125" cy="6006185"/>
          </a:xfrm>
          <a:custGeom>
            <a:avLst/>
            <a:gdLst/>
            <a:ahLst/>
            <a:cxnLst/>
            <a:rect l="l" t="t" r="r" b="b"/>
            <a:pathLst>
              <a:path w="4945125" h="6006185">
                <a:moveTo>
                  <a:pt x="0" y="0"/>
                </a:moveTo>
                <a:lnTo>
                  <a:pt x="4945125" y="0"/>
                </a:lnTo>
                <a:lnTo>
                  <a:pt x="4945125" y="6006185"/>
                </a:lnTo>
                <a:lnTo>
                  <a:pt x="0" y="6006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45F39BC8-6522-3BC3-715A-D499570C14FF}"/>
              </a:ext>
            </a:extLst>
          </p:cNvPr>
          <p:cNvSpPr/>
          <p:nvPr/>
        </p:nvSpPr>
        <p:spPr>
          <a:xfrm>
            <a:off x="12365820" y="415877"/>
            <a:ext cx="5172975" cy="6356958"/>
          </a:xfrm>
          <a:custGeom>
            <a:avLst/>
            <a:gdLst/>
            <a:ahLst/>
            <a:cxnLst/>
            <a:rect l="l" t="t" r="r" b="b"/>
            <a:pathLst>
              <a:path w="5172975" h="6356958">
                <a:moveTo>
                  <a:pt x="0" y="0"/>
                </a:moveTo>
                <a:lnTo>
                  <a:pt x="5172975" y="0"/>
                </a:lnTo>
                <a:lnTo>
                  <a:pt x="517297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8825ED36-92F2-A65E-FED6-1AAB9E581738}"/>
              </a:ext>
            </a:extLst>
          </p:cNvPr>
          <p:cNvGrpSpPr/>
          <p:nvPr/>
        </p:nvGrpSpPr>
        <p:grpSpPr>
          <a:xfrm>
            <a:off x="988343" y="8311445"/>
            <a:ext cx="4639807" cy="1063383"/>
            <a:chOff x="0" y="-66675"/>
            <a:chExt cx="6186409" cy="1417845"/>
          </a:xfrm>
        </p:grpSpPr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2EA1A72D-ACD9-44E4-44F3-5727408AD11A}"/>
                </a:ext>
              </a:extLst>
            </p:cNvPr>
            <p:cNvSpPr txBox="1"/>
            <p:nvPr/>
          </p:nvSpPr>
          <p:spPr>
            <a:xfrm>
              <a:off x="0" y="-66675"/>
              <a:ext cx="6186409" cy="699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03"/>
                </a:lnSpc>
                <a:spcBef>
                  <a:spcPct val="0"/>
                </a:spcBef>
              </a:pPr>
              <a:r>
                <a:rPr lang="en-US" sz="314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Employee Service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A2A115B5-8E4D-DA46-87A8-CF0971E3ABE8}"/>
                </a:ext>
              </a:extLst>
            </p:cNvPr>
            <p:cNvSpPr txBox="1"/>
            <p:nvPr/>
          </p:nvSpPr>
          <p:spPr>
            <a:xfrm>
              <a:off x="0" y="651615"/>
              <a:ext cx="6186409" cy="69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03"/>
                </a:lnSpc>
                <a:spcBef>
                  <a:spcPct val="0"/>
                </a:spcBef>
              </a:pPr>
              <a:r>
                <a:rPr lang="en-US" sz="3145" b="1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5244AF96-7ACA-542A-7798-5E6138B7AC98}"/>
              </a:ext>
            </a:extLst>
          </p:cNvPr>
          <p:cNvGrpSpPr/>
          <p:nvPr/>
        </p:nvGrpSpPr>
        <p:grpSpPr>
          <a:xfrm>
            <a:off x="6423903" y="8372294"/>
            <a:ext cx="4945125" cy="955736"/>
            <a:chOff x="0" y="0"/>
            <a:chExt cx="6593500" cy="127431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F093380C-E4C8-8085-ED74-386BFE6B888C}"/>
                </a:ext>
              </a:extLst>
            </p:cNvPr>
            <p:cNvSpPr txBox="1"/>
            <p:nvPr/>
          </p:nvSpPr>
          <p:spPr>
            <a:xfrm>
              <a:off x="0" y="-57150"/>
              <a:ext cx="6593500" cy="65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53"/>
                </a:lnSpc>
                <a:spcBef>
                  <a:spcPct val="0"/>
                </a:spcBef>
              </a:pPr>
              <a:r>
                <a:rPr lang="en-US" sz="2966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Accommodation Service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B8DD48E-C8D0-54F2-26F4-A177933D440B}"/>
                </a:ext>
              </a:extLst>
            </p:cNvPr>
            <p:cNvSpPr txBox="1"/>
            <p:nvPr/>
          </p:nvSpPr>
          <p:spPr>
            <a:xfrm>
              <a:off x="0" y="620283"/>
              <a:ext cx="6593500" cy="65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53"/>
                </a:lnSpc>
                <a:spcBef>
                  <a:spcPct val="0"/>
                </a:spcBef>
              </a:pPr>
              <a:r>
                <a:rPr lang="en-US" sz="2966" b="1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48465DB8-A7C4-33BB-AD43-E5098B210BB8}"/>
              </a:ext>
            </a:extLst>
          </p:cNvPr>
          <p:cNvGrpSpPr/>
          <p:nvPr/>
        </p:nvGrpSpPr>
        <p:grpSpPr>
          <a:xfrm>
            <a:off x="12659852" y="8134457"/>
            <a:ext cx="4584795" cy="1370996"/>
            <a:chOff x="0" y="0"/>
            <a:chExt cx="6113060" cy="1827995"/>
          </a:xfrm>
        </p:grpSpPr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A91288B-061C-7432-62DC-1128947FC4A9}"/>
                </a:ext>
              </a:extLst>
            </p:cNvPr>
            <p:cNvSpPr txBox="1"/>
            <p:nvPr/>
          </p:nvSpPr>
          <p:spPr>
            <a:xfrm>
              <a:off x="0" y="-47625"/>
              <a:ext cx="6113060" cy="1247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275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Document Metadata Service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ED45C176-AE6C-3D21-B9EB-78822DA9D763}"/>
                </a:ext>
              </a:extLst>
            </p:cNvPr>
            <p:cNvSpPr txBox="1"/>
            <p:nvPr/>
          </p:nvSpPr>
          <p:spPr>
            <a:xfrm>
              <a:off x="0" y="1226980"/>
              <a:ext cx="6113060" cy="60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2750" b="1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17F80-4149-05D5-59F4-62651134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FB70B2-FA5B-4D70-3523-6E964EA2488A}"/>
              </a:ext>
            </a:extLst>
          </p:cNvPr>
          <p:cNvSpPr/>
          <p:nvPr/>
        </p:nvSpPr>
        <p:spPr>
          <a:xfrm>
            <a:off x="990600" y="236410"/>
            <a:ext cx="11192647" cy="3945408"/>
          </a:xfrm>
          <a:custGeom>
            <a:avLst/>
            <a:gdLst/>
            <a:ahLst/>
            <a:cxnLst/>
            <a:rect l="l" t="t" r="r" b="b"/>
            <a:pathLst>
              <a:path w="11192647" h="3945408">
                <a:moveTo>
                  <a:pt x="0" y="0"/>
                </a:moveTo>
                <a:lnTo>
                  <a:pt x="11192647" y="0"/>
                </a:lnTo>
                <a:lnTo>
                  <a:pt x="11192647" y="3945408"/>
                </a:lnTo>
                <a:lnTo>
                  <a:pt x="0" y="394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769A99-6A90-C0F9-3BFD-73BFD5385475}"/>
              </a:ext>
            </a:extLst>
          </p:cNvPr>
          <p:cNvSpPr/>
          <p:nvPr/>
        </p:nvSpPr>
        <p:spPr>
          <a:xfrm>
            <a:off x="1295400" y="4521327"/>
            <a:ext cx="8777774" cy="5244720"/>
          </a:xfrm>
          <a:custGeom>
            <a:avLst/>
            <a:gdLst/>
            <a:ahLst/>
            <a:cxnLst/>
            <a:rect l="l" t="t" r="r" b="b"/>
            <a:pathLst>
              <a:path w="8777774" h="5244720">
                <a:moveTo>
                  <a:pt x="0" y="0"/>
                </a:moveTo>
                <a:lnTo>
                  <a:pt x="8777774" y="0"/>
                </a:lnTo>
                <a:lnTo>
                  <a:pt x="8777774" y="5244720"/>
                </a:lnTo>
                <a:lnTo>
                  <a:pt x="0" y="5244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D521E3E-D5A3-F81E-FDF8-F3D3B7894AF6}"/>
              </a:ext>
            </a:extLst>
          </p:cNvPr>
          <p:cNvGrpSpPr/>
          <p:nvPr/>
        </p:nvGrpSpPr>
        <p:grpSpPr>
          <a:xfrm>
            <a:off x="12496800" y="1760218"/>
            <a:ext cx="4387962" cy="958372"/>
            <a:chOff x="0" y="0"/>
            <a:chExt cx="5850616" cy="1277829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81CD426-9C82-409D-CEFF-1B6EDC021A24}"/>
                </a:ext>
              </a:extLst>
            </p:cNvPr>
            <p:cNvSpPr txBox="1"/>
            <p:nvPr/>
          </p:nvSpPr>
          <p:spPr>
            <a:xfrm>
              <a:off x="0" y="-57150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Approval Service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9116D82-673C-1919-45E6-6D6C72A56FFC}"/>
                </a:ext>
              </a:extLst>
            </p:cNvPr>
            <p:cNvSpPr txBox="1"/>
            <p:nvPr/>
          </p:nvSpPr>
          <p:spPr>
            <a:xfrm>
              <a:off x="0" y="622151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F75DA54-F151-111F-7FC9-AEE8E14B10F6}"/>
              </a:ext>
            </a:extLst>
          </p:cNvPr>
          <p:cNvGrpSpPr/>
          <p:nvPr/>
        </p:nvGrpSpPr>
        <p:grpSpPr>
          <a:xfrm>
            <a:off x="11406051" y="6677074"/>
            <a:ext cx="4387962" cy="958372"/>
            <a:chOff x="0" y="0"/>
            <a:chExt cx="5850616" cy="1277829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9A591AB-A3F2-52B4-444C-82A7D5D19A3E}"/>
                </a:ext>
              </a:extLst>
            </p:cNvPr>
            <p:cNvSpPr txBox="1"/>
            <p:nvPr/>
          </p:nvSpPr>
          <p:spPr>
            <a:xfrm>
              <a:off x="0" y="-57150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Invoice Service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B49593-2813-8395-31E8-921F848020BC}"/>
                </a:ext>
              </a:extLst>
            </p:cNvPr>
            <p:cNvSpPr txBox="1"/>
            <p:nvPr/>
          </p:nvSpPr>
          <p:spPr>
            <a:xfrm>
              <a:off x="0" y="622151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 dirty="0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5217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66CD020-6530-9C0B-02AF-5D01A38C7D5B}"/>
              </a:ext>
            </a:extLst>
          </p:cNvPr>
          <p:cNvSpPr/>
          <p:nvPr/>
        </p:nvSpPr>
        <p:spPr>
          <a:xfrm>
            <a:off x="1769257" y="2687274"/>
            <a:ext cx="4577010" cy="6356958"/>
          </a:xfrm>
          <a:custGeom>
            <a:avLst/>
            <a:gdLst/>
            <a:ahLst/>
            <a:cxnLst/>
            <a:rect l="l" t="t" r="r" b="b"/>
            <a:pathLst>
              <a:path w="4577010" h="6356958">
                <a:moveTo>
                  <a:pt x="0" y="0"/>
                </a:moveTo>
                <a:lnTo>
                  <a:pt x="4577010" y="0"/>
                </a:lnTo>
                <a:lnTo>
                  <a:pt x="457701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9D63B9D7-0076-A4B3-252F-E6EAE5DB1217}"/>
              </a:ext>
            </a:extLst>
          </p:cNvPr>
          <p:cNvSpPr/>
          <p:nvPr/>
        </p:nvSpPr>
        <p:spPr>
          <a:xfrm>
            <a:off x="8445723" y="4489519"/>
            <a:ext cx="8749093" cy="4877619"/>
          </a:xfrm>
          <a:custGeom>
            <a:avLst/>
            <a:gdLst/>
            <a:ahLst/>
            <a:cxnLst/>
            <a:rect l="l" t="t" r="r" b="b"/>
            <a:pathLst>
              <a:path w="8749093" h="4877619">
                <a:moveTo>
                  <a:pt x="0" y="0"/>
                </a:moveTo>
                <a:lnTo>
                  <a:pt x="8749093" y="0"/>
                </a:lnTo>
                <a:lnTo>
                  <a:pt x="8749093" y="4877620"/>
                </a:lnTo>
                <a:lnTo>
                  <a:pt x="0" y="487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4DB6276-B39C-2424-C455-0464BED8020C}"/>
              </a:ext>
            </a:extLst>
          </p:cNvPr>
          <p:cNvGrpSpPr/>
          <p:nvPr/>
        </p:nvGrpSpPr>
        <p:grpSpPr>
          <a:xfrm>
            <a:off x="10626289" y="2400300"/>
            <a:ext cx="4387962" cy="958372"/>
            <a:chOff x="0" y="0"/>
            <a:chExt cx="5850616" cy="127782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95C03E87-6FF8-A6A1-88F3-1AC55586960E}"/>
                </a:ext>
              </a:extLst>
            </p:cNvPr>
            <p:cNvSpPr txBox="1"/>
            <p:nvPr/>
          </p:nvSpPr>
          <p:spPr>
            <a:xfrm>
              <a:off x="0" y="-57150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TimeSheet</a:t>
              </a:r>
              <a:r>
                <a:rPr lang="en-US" sz="297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Service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C0387D93-1491-8A33-9A41-0796F4B5B725}"/>
                </a:ext>
              </a:extLst>
            </p:cNvPr>
            <p:cNvSpPr txBox="1"/>
            <p:nvPr/>
          </p:nvSpPr>
          <p:spPr>
            <a:xfrm>
              <a:off x="0" y="622151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08BA8B77-0BDB-37F2-5A59-778D0D6F4BFE}"/>
              </a:ext>
            </a:extLst>
          </p:cNvPr>
          <p:cNvGrpSpPr/>
          <p:nvPr/>
        </p:nvGrpSpPr>
        <p:grpSpPr>
          <a:xfrm>
            <a:off x="1863781" y="1028700"/>
            <a:ext cx="4387962" cy="958372"/>
            <a:chOff x="0" y="0"/>
            <a:chExt cx="5850616" cy="127782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C9B5D36B-3DCD-DCE8-FFED-BAF406AFF68E}"/>
                </a:ext>
              </a:extLst>
            </p:cNvPr>
            <p:cNvSpPr txBox="1"/>
            <p:nvPr/>
          </p:nvSpPr>
          <p:spPr>
            <a:xfrm>
              <a:off x="0" y="-57150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Notification Service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DB8A5FF-FD9F-1F3B-69E0-27D0A899332E}"/>
                </a:ext>
              </a:extLst>
            </p:cNvPr>
            <p:cNvSpPr txBox="1"/>
            <p:nvPr/>
          </p:nvSpPr>
          <p:spPr>
            <a:xfrm>
              <a:off x="0" y="622151"/>
              <a:ext cx="5850616" cy="655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4"/>
                </a:lnSpc>
                <a:spcBef>
                  <a:spcPct val="0"/>
                </a:spcBef>
              </a:pPr>
              <a:r>
                <a:rPr lang="en-US" sz="2974" b="1" dirty="0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4369" y="177596"/>
            <a:ext cx="17463827" cy="9931807"/>
          </a:xfrm>
          <a:custGeom>
            <a:avLst/>
            <a:gdLst/>
            <a:ahLst/>
            <a:cxnLst/>
            <a:rect l="l" t="t" r="r" b="b"/>
            <a:pathLst>
              <a:path w="17463827" h="9931807">
                <a:moveTo>
                  <a:pt x="0" y="0"/>
                </a:moveTo>
                <a:lnTo>
                  <a:pt x="17463828" y="0"/>
                </a:lnTo>
                <a:lnTo>
                  <a:pt x="17463828" y="9931808"/>
                </a:lnTo>
                <a:lnTo>
                  <a:pt x="0" y="9931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294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653697"/>
            <a:ext cx="7671891" cy="52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4500" spc="-30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UC1 - CREATE WORKER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8702" y="2106839"/>
            <a:ext cx="17290596" cy="6073322"/>
          </a:xfrm>
          <a:custGeom>
            <a:avLst/>
            <a:gdLst/>
            <a:ahLst/>
            <a:cxnLst/>
            <a:rect l="l" t="t" r="r" b="b"/>
            <a:pathLst>
              <a:path w="17290596" h="6073322">
                <a:moveTo>
                  <a:pt x="0" y="0"/>
                </a:moveTo>
                <a:lnTo>
                  <a:pt x="17290596" y="0"/>
                </a:lnTo>
                <a:lnTo>
                  <a:pt x="17290596" y="6073322"/>
                </a:lnTo>
                <a:lnTo>
                  <a:pt x="0" y="6073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653697"/>
            <a:ext cx="7671891" cy="52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4500" spc="-30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UC2 - SEND INVOICE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727" y="491772"/>
            <a:ext cx="16704545" cy="9605465"/>
          </a:xfrm>
          <a:custGeom>
            <a:avLst/>
            <a:gdLst/>
            <a:ahLst/>
            <a:cxnLst/>
            <a:rect l="l" t="t" r="r" b="b"/>
            <a:pathLst>
              <a:path w="16704545" h="9605465">
                <a:moveTo>
                  <a:pt x="0" y="0"/>
                </a:moveTo>
                <a:lnTo>
                  <a:pt x="16704544" y="0"/>
                </a:lnTo>
                <a:lnTo>
                  <a:pt x="16704544" y="9605464"/>
                </a:lnTo>
                <a:lnTo>
                  <a:pt x="0" y="9605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039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653697"/>
            <a:ext cx="7671891" cy="52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4500" spc="-30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UC3 - INVOICE APPROVAL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0309" y="4343400"/>
            <a:ext cx="1500014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50"/>
              </a:lnSpc>
            </a:pPr>
            <a:r>
              <a:rPr lang="en-US" sz="165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0550" y="4167274"/>
            <a:ext cx="5499210" cy="5598146"/>
            <a:chOff x="0" y="0"/>
            <a:chExt cx="1448352" cy="147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8352" cy="1474409"/>
            </a:xfrm>
            <a:custGeom>
              <a:avLst/>
              <a:gdLst/>
              <a:ahLst/>
              <a:cxnLst/>
              <a:rect l="l" t="t" r="r" b="b"/>
              <a:pathLst>
                <a:path w="1448352" h="1474409">
                  <a:moveTo>
                    <a:pt x="0" y="0"/>
                  </a:moveTo>
                  <a:lnTo>
                    <a:pt x="1448352" y="0"/>
                  </a:lnTo>
                  <a:lnTo>
                    <a:pt x="1448352" y="1474409"/>
                  </a:lnTo>
                  <a:lnTo>
                    <a:pt x="0" y="147440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448352" cy="145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45781" y="4167274"/>
            <a:ext cx="5839901" cy="5598146"/>
            <a:chOff x="0" y="0"/>
            <a:chExt cx="1538081" cy="1474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8081" cy="1474409"/>
            </a:xfrm>
            <a:custGeom>
              <a:avLst/>
              <a:gdLst/>
              <a:ahLst/>
              <a:cxnLst/>
              <a:rect l="l" t="t" r="r" b="b"/>
              <a:pathLst>
                <a:path w="1538081" h="1474409">
                  <a:moveTo>
                    <a:pt x="0" y="0"/>
                  </a:moveTo>
                  <a:lnTo>
                    <a:pt x="1538081" y="0"/>
                  </a:lnTo>
                  <a:lnTo>
                    <a:pt x="1538081" y="1474409"/>
                  </a:lnTo>
                  <a:lnTo>
                    <a:pt x="0" y="1474409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38081" cy="145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42856" y="4167274"/>
            <a:ext cx="5338879" cy="5598146"/>
            <a:chOff x="0" y="0"/>
            <a:chExt cx="1406125" cy="14744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6125" cy="1474409"/>
            </a:xfrm>
            <a:custGeom>
              <a:avLst/>
              <a:gdLst/>
              <a:ahLst/>
              <a:cxnLst/>
              <a:rect l="l" t="t" r="r" b="b"/>
              <a:pathLst>
                <a:path w="1406125" h="1474409">
                  <a:moveTo>
                    <a:pt x="0" y="0"/>
                  </a:moveTo>
                  <a:lnTo>
                    <a:pt x="1406125" y="0"/>
                  </a:lnTo>
                  <a:lnTo>
                    <a:pt x="1406125" y="1474409"/>
                  </a:lnTo>
                  <a:lnTo>
                    <a:pt x="0" y="147440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406125" cy="145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968727" y="0"/>
            <a:ext cx="2319273" cy="2165628"/>
          </a:xfrm>
          <a:custGeom>
            <a:avLst/>
            <a:gdLst/>
            <a:ahLst/>
            <a:cxnLst/>
            <a:rect l="l" t="t" r="r" b="b"/>
            <a:pathLst>
              <a:path w="2319273" h="2165628">
                <a:moveTo>
                  <a:pt x="0" y="0"/>
                </a:moveTo>
                <a:lnTo>
                  <a:pt x="2319273" y="0"/>
                </a:lnTo>
                <a:lnTo>
                  <a:pt x="2319273" y="2165628"/>
                </a:lnTo>
                <a:lnTo>
                  <a:pt x="0" y="216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47" b="-354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sp>
        <p:nvSpPr>
          <p:cNvPr id="12" name="TextBox 12"/>
          <p:cNvSpPr txBox="1"/>
          <p:nvPr/>
        </p:nvSpPr>
        <p:spPr>
          <a:xfrm>
            <a:off x="924654" y="4382897"/>
            <a:ext cx="4831001" cy="76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  <a:spcBef>
                <a:spcPct val="0"/>
              </a:spcBef>
            </a:pPr>
            <a:r>
              <a:rPr lang="en-US" sz="2799">
                <a:solidFill>
                  <a:srgbClr val="1C1C1C"/>
                </a:solidFill>
                <a:latin typeface="Archivo Black"/>
                <a:ea typeface="Archivo Black"/>
                <a:cs typeface="Archivo Black"/>
                <a:sym typeface="Archivo Black"/>
              </a:rPr>
              <a:t>COMPANY ADMINISTRATOR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43532" y="4484238"/>
            <a:ext cx="2413134" cy="38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WORKER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39284" y="4484238"/>
            <a:ext cx="5452894" cy="76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  <a:spcBef>
                <a:spcPct val="0"/>
              </a:spcBef>
            </a:pPr>
            <a:r>
              <a:rPr lang="en-US" sz="2799">
                <a:solidFill>
                  <a:srgbClr val="FFDA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MANAGER (ADMINISTRATIVE STAFF)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1235" y="5285015"/>
            <a:ext cx="4714420" cy="428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Creates the company account and manages core company information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Creates user accounts for managers and workers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Has the highest level of permissions in the system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Can also manage projects, workers, and document approvals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852431" y="5285015"/>
            <a:ext cx="4309359" cy="35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Accesses project, coworker, contact, and accommodation information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Submits worked hours / timesheets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Provides the data required for invoice generation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 track the status of submitted documents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56226" y="5579955"/>
            <a:ext cx="4775547" cy="272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DA00"/>
                </a:solidFill>
                <a:latin typeface="Raleway"/>
                <a:ea typeface="Raleway"/>
                <a:cs typeface="Raleway"/>
                <a:sym typeface="Raleway"/>
              </a:rPr>
              <a:t>Manages the company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DA00"/>
                </a:solidFill>
                <a:latin typeface="Raleway"/>
                <a:ea typeface="Raleway"/>
                <a:cs typeface="Raleway"/>
                <a:sym typeface="Raleway"/>
              </a:rPr>
              <a:t>Creates and manages projects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DA00"/>
                </a:solidFill>
                <a:latin typeface="Raleway"/>
                <a:ea typeface="Raleway"/>
                <a:cs typeface="Raleway"/>
                <a:sym typeface="Raleway"/>
              </a:rPr>
              <a:t>Maintains worker records and assigns workers to projects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DA00"/>
                </a:solidFill>
                <a:latin typeface="Raleway"/>
                <a:ea typeface="Raleway"/>
                <a:cs typeface="Raleway"/>
                <a:sym typeface="Raleway"/>
              </a:rPr>
              <a:t>Reviews worked hours / timesheets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DA00"/>
                </a:solidFill>
                <a:latin typeface="Raleway"/>
                <a:ea typeface="Raleway"/>
                <a:cs typeface="Raleway"/>
                <a:sym typeface="Raleway"/>
              </a:rPr>
              <a:t>Processes invoices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3890" y="424428"/>
            <a:ext cx="2668910" cy="1047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GOAL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3890" y="1672129"/>
            <a:ext cx="15851510" cy="1799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Centralized platform for companies and workers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Management of projects, workers, timesheets, invoices, and documents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3890" y="2965476"/>
            <a:ext cx="3202310" cy="1047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ROLES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5705" y="5508274"/>
            <a:ext cx="4962295" cy="4962295"/>
          </a:xfrm>
          <a:custGeom>
            <a:avLst/>
            <a:gdLst/>
            <a:ahLst/>
            <a:cxnLst/>
            <a:rect l="l" t="t" r="r" b="b"/>
            <a:pathLst>
              <a:path w="4962295" h="4962295">
                <a:moveTo>
                  <a:pt x="0" y="0"/>
                </a:moveTo>
                <a:lnTo>
                  <a:pt x="4962295" y="0"/>
                </a:lnTo>
                <a:lnTo>
                  <a:pt x="4962295" y="4962295"/>
                </a:lnTo>
                <a:lnTo>
                  <a:pt x="0" y="496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61540" y="1104900"/>
            <a:ext cx="17564919" cy="1228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12"/>
              </a:lnSpc>
            </a:pPr>
            <a:r>
              <a:rPr lang="en-US" sz="7151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PRODUCTION IMPACT /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3919" y="3230599"/>
            <a:ext cx="14935200" cy="4555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2642" lvl="1" indent="-461321" algn="l">
              <a:lnSpc>
                <a:spcPts val="5982"/>
              </a:lnSpc>
              <a:buFont typeface="Arial"/>
              <a:buChar char="•"/>
            </a:pPr>
            <a:r>
              <a:rPr lang="en-US" sz="427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One platform for workers, projects, and documents</a:t>
            </a:r>
          </a:p>
          <a:p>
            <a:pPr marL="922642" lvl="1" indent="-461321" algn="l">
              <a:lnSpc>
                <a:spcPts val="5982"/>
              </a:lnSpc>
              <a:buFont typeface="Arial"/>
              <a:buChar char="•"/>
            </a:pPr>
            <a:r>
              <a:rPr lang="en-US" sz="427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Faster processing of timesheets and invoices</a:t>
            </a:r>
          </a:p>
          <a:p>
            <a:pPr marL="922642" lvl="1" indent="-461321" algn="l">
              <a:lnSpc>
                <a:spcPts val="5982"/>
              </a:lnSpc>
              <a:buFont typeface="Arial"/>
              <a:buChar char="•"/>
            </a:pPr>
            <a:r>
              <a:rPr lang="en-US" sz="427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Better visibility into project and approval status</a:t>
            </a:r>
          </a:p>
          <a:p>
            <a:pPr marL="922642" lvl="1" indent="-461321" algn="l">
              <a:lnSpc>
                <a:spcPts val="5982"/>
              </a:lnSpc>
              <a:buFont typeface="Arial"/>
              <a:buChar char="•"/>
            </a:pPr>
            <a:r>
              <a:rPr lang="en-US" sz="427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Lower operational effort through cloud services</a:t>
            </a:r>
          </a:p>
          <a:p>
            <a:pPr marL="922642" lvl="1" indent="-461321" algn="l">
              <a:lnSpc>
                <a:spcPts val="5982"/>
              </a:lnSpc>
              <a:buFont typeface="Arial"/>
              <a:buChar char="•"/>
            </a:pPr>
            <a:r>
              <a:rPr lang="en-US" sz="427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Higher reliability, security, and scalability</a:t>
            </a:r>
          </a:p>
          <a:p>
            <a:pPr algn="l">
              <a:lnSpc>
                <a:spcPts val="5982"/>
              </a:lnSpc>
            </a:pPr>
            <a:endParaRPr lang="en-US" sz="4273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42" y="4758863"/>
            <a:ext cx="18388084" cy="5528137"/>
            <a:chOff x="0" y="0"/>
            <a:chExt cx="5001130" cy="1594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1130" cy="1594396"/>
            </a:xfrm>
            <a:custGeom>
              <a:avLst/>
              <a:gdLst/>
              <a:ahLst/>
              <a:cxnLst/>
              <a:rect l="l" t="t" r="r" b="b"/>
              <a:pathLst>
                <a:path w="5001130" h="1594396">
                  <a:moveTo>
                    <a:pt x="0" y="0"/>
                  </a:moveTo>
                  <a:lnTo>
                    <a:pt x="5001130" y="0"/>
                  </a:lnTo>
                  <a:lnTo>
                    <a:pt x="5001130" y="1594396"/>
                  </a:lnTo>
                  <a:lnTo>
                    <a:pt x="0" y="1594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001130" cy="1575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99503" y="558526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Freeform 6"/>
          <p:cNvSpPr/>
          <p:nvPr/>
        </p:nvSpPr>
        <p:spPr>
          <a:xfrm>
            <a:off x="10557691" y="713513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15119764" y="558526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7" y="0"/>
                </a:lnTo>
                <a:lnTo>
                  <a:pt x="1301187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>
            <a:off x="15119764" y="713513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7" y="0"/>
                </a:lnTo>
                <a:lnTo>
                  <a:pt x="1301187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>
            <a:off x="10557691" y="558526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/>
          <p:cNvSpPr/>
          <p:nvPr/>
        </p:nvSpPr>
        <p:spPr>
          <a:xfrm>
            <a:off x="12079242" y="713513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>
          <a:xfrm>
            <a:off x="13599503" y="713513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2" name="Freeform 12"/>
          <p:cNvSpPr/>
          <p:nvPr/>
        </p:nvSpPr>
        <p:spPr>
          <a:xfrm>
            <a:off x="3655305" y="6077614"/>
            <a:ext cx="1917347" cy="1917347"/>
          </a:xfrm>
          <a:custGeom>
            <a:avLst/>
            <a:gdLst/>
            <a:ahLst/>
            <a:cxnLst/>
            <a:rect l="l" t="t" r="r" b="b"/>
            <a:pathLst>
              <a:path w="1917347" h="1917347">
                <a:moveTo>
                  <a:pt x="0" y="0"/>
                </a:moveTo>
                <a:lnTo>
                  <a:pt x="1917346" y="0"/>
                </a:lnTo>
                <a:lnTo>
                  <a:pt x="1917346" y="1917347"/>
                </a:lnTo>
                <a:lnTo>
                  <a:pt x="0" y="19173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3" name="Freeform 13"/>
          <p:cNvSpPr/>
          <p:nvPr/>
        </p:nvSpPr>
        <p:spPr>
          <a:xfrm>
            <a:off x="1254083" y="6031708"/>
            <a:ext cx="1963253" cy="1963253"/>
          </a:xfrm>
          <a:custGeom>
            <a:avLst/>
            <a:gdLst/>
            <a:ahLst/>
            <a:cxnLst/>
            <a:rect l="l" t="t" r="r" b="b"/>
            <a:pathLst>
              <a:path w="1963253" h="1963253">
                <a:moveTo>
                  <a:pt x="0" y="0"/>
                </a:moveTo>
                <a:lnTo>
                  <a:pt x="1963253" y="0"/>
                </a:lnTo>
                <a:lnTo>
                  <a:pt x="1963253" y="1963253"/>
                </a:lnTo>
                <a:lnTo>
                  <a:pt x="0" y="1963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4" name="Freeform 14"/>
          <p:cNvSpPr/>
          <p:nvPr/>
        </p:nvSpPr>
        <p:spPr>
          <a:xfrm>
            <a:off x="12079242" y="5585260"/>
            <a:ext cx="1301186" cy="1301186"/>
          </a:xfrm>
          <a:custGeom>
            <a:avLst/>
            <a:gdLst/>
            <a:ahLst/>
            <a:cxnLst/>
            <a:rect l="l" t="t" r="r" b="b"/>
            <a:pathLst>
              <a:path w="1301186" h="1301186">
                <a:moveTo>
                  <a:pt x="0" y="0"/>
                </a:moveTo>
                <a:lnTo>
                  <a:pt x="1301186" y="0"/>
                </a:lnTo>
                <a:lnTo>
                  <a:pt x="1301186" y="1301186"/>
                </a:lnTo>
                <a:lnTo>
                  <a:pt x="0" y="13011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5" name="TextBox 15"/>
          <p:cNvSpPr txBox="1"/>
          <p:nvPr/>
        </p:nvSpPr>
        <p:spPr>
          <a:xfrm>
            <a:off x="4424768" y="1992596"/>
            <a:ext cx="9691868" cy="11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4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TECHNOLOGIES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6852936" y="6077614"/>
            <a:ext cx="2424470" cy="2424470"/>
          </a:xfrm>
          <a:custGeom>
            <a:avLst/>
            <a:gdLst/>
            <a:ahLst/>
            <a:cxnLst/>
            <a:rect l="l" t="t" r="r" b="b"/>
            <a:pathLst>
              <a:path w="2424470" h="2424470">
                <a:moveTo>
                  <a:pt x="0" y="0"/>
                </a:moveTo>
                <a:lnTo>
                  <a:pt x="2424470" y="0"/>
                </a:lnTo>
                <a:lnTo>
                  <a:pt x="2424470" y="2424470"/>
                </a:lnTo>
                <a:lnTo>
                  <a:pt x="0" y="24244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5867400" y="2705100"/>
            <a:ext cx="7099995" cy="6721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Identity / Auth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Project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Invoice / Billing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Employee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Company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Timesheet / Worklog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Accommodation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Document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Notification Service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Approval Workflow Service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0" y="723900"/>
            <a:ext cx="12266380" cy="157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MICROSERVICES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7244"/>
            <a:ext cx="29420438" cy="9909756"/>
          </a:xfrm>
          <a:custGeom>
            <a:avLst/>
            <a:gdLst/>
            <a:ahLst/>
            <a:cxnLst/>
            <a:rect l="l" t="t" r="r" b="b"/>
            <a:pathLst>
              <a:path w="29420438" h="9909756">
                <a:moveTo>
                  <a:pt x="0" y="0"/>
                </a:moveTo>
                <a:lnTo>
                  <a:pt x="29420438" y="0"/>
                </a:lnTo>
                <a:lnTo>
                  <a:pt x="29420438" y="9909756"/>
                </a:lnTo>
                <a:lnTo>
                  <a:pt x="0" y="99097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b="-26175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634596" y="330504"/>
            <a:ext cx="5200681" cy="89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53"/>
              </a:lnSpc>
            </a:pPr>
            <a:r>
              <a:rPr lang="en-US" sz="510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Architecture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52413" y="0"/>
            <a:ext cx="30540413" cy="10287000"/>
          </a:xfrm>
          <a:custGeom>
            <a:avLst/>
            <a:gdLst/>
            <a:ahLst/>
            <a:cxnLst/>
            <a:rect l="l" t="t" r="r" b="b"/>
            <a:pathLst>
              <a:path w="30540413" h="10287000">
                <a:moveTo>
                  <a:pt x="0" y="0"/>
                </a:moveTo>
                <a:lnTo>
                  <a:pt x="30540413" y="0"/>
                </a:lnTo>
                <a:lnTo>
                  <a:pt x="305404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b="-26175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3043236" y="137734"/>
            <a:ext cx="4655208" cy="89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53"/>
              </a:lnSpc>
            </a:pPr>
            <a:r>
              <a:rPr lang="en-US" sz="510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Architecture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9135" y="180684"/>
            <a:ext cx="15177986" cy="10106316"/>
          </a:xfrm>
          <a:custGeom>
            <a:avLst/>
            <a:gdLst/>
            <a:ahLst/>
            <a:cxnLst/>
            <a:rect l="l" t="t" r="r" b="b"/>
            <a:pathLst>
              <a:path w="15177986" h="10106316">
                <a:moveTo>
                  <a:pt x="0" y="0"/>
                </a:moveTo>
                <a:lnTo>
                  <a:pt x="15177986" y="0"/>
                </a:lnTo>
                <a:lnTo>
                  <a:pt x="15177986" y="10106316"/>
                </a:lnTo>
                <a:lnTo>
                  <a:pt x="0" y="1010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0947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 rot="-5400000">
            <a:off x="-3434879" y="4617409"/>
            <a:ext cx="8812857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80"/>
              </a:lnSpc>
              <a:spcBef>
                <a:spcPct val="0"/>
              </a:spcBef>
            </a:pPr>
            <a:r>
              <a:rPr lang="en-US" sz="6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+ FILE STORAGE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DAB37BA-C1D2-C697-5993-2A35F34A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5916919-9C87-0841-E4DA-631F7C45A169}"/>
              </a:ext>
            </a:extLst>
          </p:cNvPr>
          <p:cNvSpPr/>
          <p:nvPr/>
        </p:nvSpPr>
        <p:spPr>
          <a:xfrm>
            <a:off x="0" y="0"/>
            <a:ext cx="9886238" cy="7414678"/>
          </a:xfrm>
          <a:custGeom>
            <a:avLst/>
            <a:gdLst/>
            <a:ahLst/>
            <a:cxnLst/>
            <a:rect l="l" t="t" r="r" b="b"/>
            <a:pathLst>
              <a:path w="9886238" h="7414678">
                <a:moveTo>
                  <a:pt x="0" y="0"/>
                </a:moveTo>
                <a:lnTo>
                  <a:pt x="9886238" y="0"/>
                </a:lnTo>
                <a:lnTo>
                  <a:pt x="9886238" y="7414678"/>
                </a:lnTo>
                <a:lnTo>
                  <a:pt x="0" y="741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C226347B-A3BF-FEA1-BB0A-1988130AE6BE}"/>
              </a:ext>
            </a:extLst>
          </p:cNvPr>
          <p:cNvSpPr/>
          <p:nvPr/>
        </p:nvSpPr>
        <p:spPr>
          <a:xfrm>
            <a:off x="5532003" y="4897591"/>
            <a:ext cx="12755997" cy="5389409"/>
          </a:xfrm>
          <a:custGeom>
            <a:avLst/>
            <a:gdLst/>
            <a:ahLst/>
            <a:cxnLst/>
            <a:rect l="l" t="t" r="r" b="b"/>
            <a:pathLst>
              <a:path w="12755997" h="5389409">
                <a:moveTo>
                  <a:pt x="0" y="0"/>
                </a:moveTo>
                <a:lnTo>
                  <a:pt x="12755997" y="0"/>
                </a:lnTo>
                <a:lnTo>
                  <a:pt x="12755997" y="5389409"/>
                </a:lnTo>
                <a:lnTo>
                  <a:pt x="0" y="5389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0B17ED02-3B45-CE02-CFC5-C2EF44A8BFED}"/>
              </a:ext>
            </a:extLst>
          </p:cNvPr>
          <p:cNvGrpSpPr/>
          <p:nvPr/>
        </p:nvGrpSpPr>
        <p:grpSpPr>
          <a:xfrm>
            <a:off x="11049000" y="1761585"/>
            <a:ext cx="6292873" cy="1374422"/>
            <a:chOff x="0" y="0"/>
            <a:chExt cx="8390498" cy="1832563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D674753-F931-3402-5CD7-04752AD5ED31}"/>
                </a:ext>
              </a:extLst>
            </p:cNvPr>
            <p:cNvSpPr txBox="1"/>
            <p:nvPr/>
          </p:nvSpPr>
          <p:spPr>
            <a:xfrm>
              <a:off x="0" y="-76200"/>
              <a:ext cx="8390498" cy="93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266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User Identity Service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481661BA-CE1E-4C39-DF6A-93279C201E1A}"/>
                </a:ext>
              </a:extLst>
            </p:cNvPr>
            <p:cNvSpPr txBox="1"/>
            <p:nvPr/>
          </p:nvSpPr>
          <p:spPr>
            <a:xfrm>
              <a:off x="0" y="898001"/>
              <a:ext cx="8390498" cy="93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266" b="1" dirty="0">
                  <a:solidFill>
                    <a:srgbClr val="0097B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Data Model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431</Words>
  <Application>Microsoft Office PowerPoint</Application>
  <PresentationFormat>Vlastná</PresentationFormat>
  <Paragraphs>75</Paragraphs>
  <Slides>17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Archivo Black</vt:lpstr>
      <vt:lpstr>Calibri</vt:lpstr>
      <vt:lpstr>Raleway</vt:lpstr>
      <vt:lpstr>Aptos</vt:lpstr>
      <vt:lpstr>Arial</vt:lpstr>
      <vt:lpstr>Open Sans Bold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CS_prezentacia_2</dc:title>
  <cp:lastModifiedBy>Kristián Kandra</cp:lastModifiedBy>
  <cp:revision>6</cp:revision>
  <cp:lastPrinted>2026-04-01T05:43:39Z</cp:lastPrinted>
  <dcterms:created xsi:type="dcterms:W3CDTF">2006-08-16T00:00:00Z</dcterms:created>
  <dcterms:modified xsi:type="dcterms:W3CDTF">2026-04-01T07:38:11Z</dcterms:modified>
  <dc:identifier>DAHFi8HE5rQ</dc:identifier>
</cp:coreProperties>
</file>